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13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90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2770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120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3913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322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594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75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06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25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98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79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778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765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208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42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97ED6-B73A-4988-A3F1-05019D550CDA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863408-8165-4E56-BF25-2627D33CE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05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B1D09F3-44A3-6222-D55E-28156ED5E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1158241"/>
            <a:ext cx="11521440" cy="34137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FF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ДОПОЛНИТЕЛЬНЫЙ РАЗДЕЛ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АДАПТИРОВАННОЙ ОБРАЗОВАТЕЛЬНОЙ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ПРОГРАММЫ ДЛЯ ДЕТЕЙ С ТНР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 ДЕТСКОГО САДА №26 «РЯБИНКА» КОМБИНИРОВАННОГО ВИДА ГОРОДА ИШИМБАЯ 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МР ИШИМБАЙСКИЙ РАЙОН РБ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5754F8-AEA5-65EA-FAB9-EAE42777B6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493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43A12-C97A-398F-428F-73FE2A107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96241"/>
            <a:ext cx="10363200" cy="1294448"/>
          </a:xfrm>
        </p:spPr>
        <p:txBody>
          <a:bodyPr>
            <a:noAutofit/>
          </a:bodyPr>
          <a:lstStyle/>
          <a:p>
            <a:pPr marL="71120" marR="69215" indent="233680" eaLnBrk="0" hangingPunct="0">
              <a:lnSpc>
                <a:spcPct val="150000"/>
              </a:lnSpc>
            </a:pPr>
            <a:r>
              <a:rPr lang="ru-RU" sz="1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Адаптированная образовательная программа дошкольного образования 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Муниципального автономного дошкольного образовательного учреждения детский сад № 26 «Рябинка»  комбинированного вида  города Ишимбая  муниципального района Ишимбайский район  Республики Башкортостан </a:t>
            </a:r>
            <a:r>
              <a:rPr lang="ru-RU" sz="1400" dirty="0">
                <a:solidFill>
                  <a:srgbClr val="00000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1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работы с детьми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старшего дошкольного возраста с 5 до 7 лет, имеющими тяжелые нарушения речи  разработана и утверждена в соответствии с основными нормативно-пр</a:t>
            </a:r>
            <a:r>
              <a:rPr lang="ru-RU" sz="1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авовыми документами:</a:t>
            </a:r>
            <a:b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BCD8DD-961E-C89C-39BD-17CAFB75A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marR="69215" lvl="0" indent="-342900" algn="just" eaLnBrk="0" hangingPunct="0">
              <a:lnSpc>
                <a:spcPct val="150000"/>
              </a:lnSpc>
              <a:buClr>
                <a:srgbClr val="231F20"/>
              </a:buClr>
              <a:buSzPts val="1100"/>
              <a:buFont typeface="Arial" panose="020B0604020202020204" pitchFamily="34" charset="0"/>
              <a:buChar char="—"/>
              <a:tabLst>
                <a:tab pos="551815" algn="l"/>
              </a:tabLst>
            </a:pPr>
            <a:r>
              <a:rPr lang="ru-RU" sz="19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 </a:t>
            </a:r>
            <a:r>
              <a:rPr lang="ru-RU" sz="19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закон  </a:t>
            </a:r>
            <a:r>
              <a:rPr lang="ru-RU" sz="19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  29.12.2012   №   273-ФЗ   «Об   образовании в Российской</a:t>
            </a:r>
            <a:r>
              <a:rPr lang="ru-RU" sz="19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Федерации»;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9215" lvl="0" indent="-342900" algn="just" eaLnBrk="0" hangingPunct="0">
              <a:lnSpc>
                <a:spcPct val="150000"/>
              </a:lnSpc>
              <a:buClr>
                <a:srgbClr val="231F20"/>
              </a:buClr>
              <a:buSzPts val="1100"/>
              <a:buFont typeface="Arial" panose="020B0604020202020204" pitchFamily="34" charset="0"/>
              <a:buChar char="—"/>
              <a:tabLst>
                <a:tab pos="520065" algn="l"/>
              </a:tabLst>
            </a:pPr>
            <a:r>
              <a:rPr lang="ru-RU" sz="19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(утвержден приказом Министерства образования и </a:t>
            </a:r>
            <a:r>
              <a:rPr lang="ru-RU" sz="19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науки </a:t>
            </a:r>
            <a:r>
              <a:rPr lang="ru-RU" sz="19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 Федерации от 17 октября 2013 </a:t>
            </a:r>
            <a:r>
              <a:rPr lang="ru-RU" sz="19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 </a:t>
            </a:r>
            <a:r>
              <a:rPr lang="ru-RU" sz="19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ru-RU" sz="19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1155);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9215" lvl="0" indent="-342900" algn="just" eaLnBrk="0" hangingPunct="0">
              <a:lnSpc>
                <a:spcPct val="150000"/>
              </a:lnSpc>
              <a:buClr>
                <a:srgbClr val="231F20"/>
              </a:buClr>
              <a:buSzPts val="1100"/>
              <a:buFont typeface="Arial" panose="020B0604020202020204" pitchFamily="34" charset="0"/>
              <a:buChar char="—"/>
              <a:tabLst>
                <a:tab pos="520065" algn="l"/>
              </a:tabLst>
            </a:pPr>
            <a:r>
              <a:rPr lang="ru-RU" sz="19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Федеральная адаптированная программа дошкольного образования для обучающихся с ограниченными возможностями здоровья, утвержденная Приказом Министерства просвещения РФ от 24.11.2022, № 1022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12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E7CF0-F6B4-8236-EB5E-51CE55107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состоит из обязательной части и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части, формируемой участниками образовательных отношений.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Обе части являются взаимодополняющими и необходимыми с точки зрения реализации требований ФГОС ДО.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73AABE-FCF3-1049-AB61-2F857865F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R="135890" algn="just">
              <a:lnSpc>
                <a:spcPct val="120000"/>
              </a:lnSpc>
              <a:spcBef>
                <a:spcPts val="0"/>
              </a:spcBef>
              <a:tabLst>
                <a:tab pos="1035050" algn="l"/>
              </a:tabLst>
            </a:pPr>
            <a:r>
              <a:rPr lang="ru-RU" sz="2800" dirty="0">
                <a:solidFill>
                  <a:srgbClr val="00000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Обязательная часть Программы соответствует ФОП ДО и обеспечивает: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79705" lvl="0" indent="-342900" algn="just">
              <a:lnSpc>
                <a:spcPct val="120000"/>
              </a:lnSpc>
              <a:spcBef>
                <a:spcPts val="0"/>
              </a:spcBef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и развитие ребенка дошкольного возраста как гражданина Российской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Федерации, формирование основ его гражданской и культурной идентичности на доступном его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возрасту</a:t>
            </a:r>
            <a:r>
              <a:rPr lang="ru-RU" sz="2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содержании доступными средствами;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79705" lvl="0" indent="-342900" algn="just">
              <a:lnSpc>
                <a:spcPct val="120000"/>
              </a:lnSpc>
              <a:spcBef>
                <a:spcPts val="0"/>
              </a:spcBef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единого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ядра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содержания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(далее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ДО),</a:t>
            </a:r>
            <a:r>
              <a:rPr lang="ru-RU" sz="2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ориентированного на приобщение детей к духовно-нравственным и социокультурным ценностям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российского народа, воспитание подрастающего поколения как знающего и уважающего историю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культуру</a:t>
            </a:r>
            <a:r>
              <a:rPr lang="ru-RU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своей семьи, большой</a:t>
            </a:r>
            <a:r>
              <a:rPr lang="ru-RU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малой Родины;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79705" lvl="0" indent="-342900" algn="just">
              <a:lnSpc>
                <a:spcPct val="120000"/>
              </a:lnSpc>
              <a:spcBef>
                <a:spcPts val="0"/>
              </a:spcBef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единого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федерального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пространства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 детей от рождения до поступления в начальную школу, обеспечивающего ребенку и его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родителям (законным представителям), равные, качественные условия ДО, вне зависимости от</a:t>
            </a:r>
            <a:r>
              <a:rPr lang="ru-RU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места</a:t>
            </a:r>
            <a:r>
              <a:rPr lang="ru-RU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региона</a:t>
            </a:r>
            <a:r>
              <a:rPr lang="ru-RU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проживания.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070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10D39-B4CF-56B4-CC40-A5546E2C5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00000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части, формируемой участниками образовательных отношений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E2C7F3-A458-7CCB-9713-61F8C0681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R="135890" indent="0" algn="just">
              <a:lnSpc>
                <a:spcPct val="150000"/>
              </a:lnSpc>
              <a:spcAft>
                <a:spcPts val="800"/>
              </a:spcAft>
              <a:buNone/>
              <a:tabLst>
                <a:tab pos="6391275" algn="l"/>
              </a:tabLst>
            </a:pPr>
            <a:r>
              <a:rPr lang="ru-RU" sz="2800" dirty="0">
                <a:solidFill>
                  <a:srgbClr val="00000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представлена выбранная участниками образовательных отношений программа, направленная на развитие детей в образовательных областях, видах деятельности и культурных практиках, отобранных с учетом приоритетных направлений, региональных и  климатических особенностей,</a:t>
            </a:r>
            <a:r>
              <a:rPr lang="ru-RU" sz="2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сложившиеся традиции Учреждения и  в наибольшей степени соответствуют потребностям и интересам детей, а также возможностям педагогического коллектива и Учреждения в целом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722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01059E-7BC4-B454-1653-016155DE5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DB9E99-D84F-CC83-3FF4-F20041835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традиций; - обеспечение условий для дошкольного образования, определяемых общими и особыми потребностями обучающегося дошкольного возраста с тяжелыми нарушениями речи, индивидуальными особенностями его развития и состояния здоровья.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018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CEE221-E4BD-3F81-51D9-876C289DF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Задачи: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2E515F-AB48-60D7-462D-DECAD1B16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5862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обеспечение единых для Российской Федерации содержания ДО и планируемых результатов освоения АОП;</a:t>
            </a:r>
            <a:endParaRPr lang="ru-RU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</a:t>
            </a:r>
            <a:endParaRPr lang="ru-RU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  <a:endParaRPr lang="ru-RU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  <a:endParaRPr lang="ru-RU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-охрана и укрепление физического и психического здоровья детей, в том числе их эмоционального благополучия;</a:t>
            </a:r>
            <a:endParaRPr lang="ru-RU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</a:t>
            </a:r>
            <a:endParaRPr lang="ru-RU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  <a:endParaRPr lang="ru-RU" sz="5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5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коррекция недостатков психофизического развития обучающихся с тяжелыми нарушениями речи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443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1A205-4BBB-A28E-7D9B-B437FF1DF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Часть, формируемая участниками образовательных отношений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Региональная программа «Академия детства»  </a:t>
            </a:r>
            <a:b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Азнабаева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Ф.Г., Фаизова М.И., </a:t>
            </a:r>
            <a:r>
              <a:rPr lang="ru-RU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Агзамова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З.А.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A5FF3D-57CC-2EB1-CC4F-2ACED2BDB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</a:t>
            </a:r>
            <a:r>
              <a:rPr lang="ru-RU" sz="2900" b="1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приобщения детей дошкольного возраста к истокам региональной культуры, для ознакомления с социально</a:t>
            </a:r>
            <a:r>
              <a:rPr lang="en-US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экономическим, климатическим, национальным своеобразием Республики Башкортостан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Задачи: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у ребенка чувство любви к Родине, к своим близким.</a:t>
            </a:r>
            <a:endParaRPr lang="ru-RU" sz="2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умение видеть и понимать красоту окружающей жизни; мотивировать желание узнать больше об особенностях природы и истории родного края. </a:t>
            </a:r>
            <a:endParaRPr lang="ru-RU" sz="2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уважительное отношение к культуре, традициям, обычаям народов Башкортостана; воспитывать такие нравственные качества личности, как: толерантность, доброта, отзывчивость, гордость за Родину и за трудовой народ. </a:t>
            </a:r>
            <a:endParaRPr lang="ru-RU" sz="2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 с использованием положительного опыта семей, проживающих на местности, где расположена дошкольная образовательная организация, а также опыта применения дидактических приемов и методов народной педагогики.</a:t>
            </a:r>
            <a:endParaRPr lang="ru-RU" sz="2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Обеспечение преемственности целей, задач и содержания дошкольного и начального общего образования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841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59CD48-C518-7136-34E8-782227F2F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Сведения о воспитанниках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0525BC-FA28-EC7C-3DD1-C30D4AFDF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Группа №3 воспитанники старшего, подготовительного возраста</a:t>
            </a:r>
          </a:p>
          <a:p>
            <a:r>
              <a:rPr lang="ru-RU" dirty="0"/>
              <a:t>Группа №5 воспитанники </a:t>
            </a:r>
            <a:r>
              <a:rPr lang="ru-RU"/>
              <a:t>подготовительного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2100780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A69A1-A052-101E-BF1E-6ED951080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Направления работы</a:t>
            </a:r>
            <a:br>
              <a:rPr kumimoji="0" lang="ru-RU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Учреждения с семьями обучающихся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118F61-63A7-11FD-6B82-28ECA4B95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Диагностико</a:t>
            </a:r>
            <a:r>
              <a:rPr lang="ru-RU" dirty="0"/>
              <a:t>-аналитическое</a:t>
            </a:r>
          </a:p>
          <a:p>
            <a:r>
              <a:rPr lang="ru-RU" dirty="0"/>
              <a:t>Просветительское</a:t>
            </a:r>
          </a:p>
          <a:p>
            <a:r>
              <a:rPr lang="ru-RU" dirty="0"/>
              <a:t>Консультационное</a:t>
            </a:r>
          </a:p>
          <a:p>
            <a:r>
              <a:rPr lang="ru-RU" dirty="0"/>
              <a:t>Совместная образовательная деятельность педагогов и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217779856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</TotalTime>
  <Words>876</Words>
  <Application>Microsoft Office PowerPoint</Application>
  <PresentationFormat>Широкоэкранный</PresentationFormat>
  <Paragraphs>42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Легкий дым</vt:lpstr>
      <vt:lpstr>ДОПОЛНИТЕЛЬНЫЙ РАЗДЕЛ АДАПТИРОВАННОЙ ОБРАЗОВАТЕЛЬНОЙ  ПРОГРАММЫ ДЛЯ ДЕТЕЙ С ТНР МАДОУ ДЕТСКОГО САДА №26 «РЯБИНКА» КОМБИНИРОВАННОГО ВИДА ГОРОДА ИШИМБАЯ  МР ИШИМБАЙСКИЙ РАЙОН РБ</vt:lpstr>
      <vt:lpstr>Адаптированная образовательная программа дошкольного образования Муниципального автономного дошкольного образовательного учреждения детский сад № 26 «Рябинка»  комбинированного вида  города Ишимбая  муниципального района Ишимбайский район  Республики Башкортостан    для работы с детьми старшего дошкольного возраста с 5 до 7 лет, имеющими тяжелые нарушения речи  разработана и утверждена в соответствии с основными нормативно-правовыми документами: </vt:lpstr>
      <vt:lpstr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ДО. </vt:lpstr>
      <vt:lpstr>В части, формируемой участниками образовательных отношений</vt:lpstr>
      <vt:lpstr>Цель</vt:lpstr>
      <vt:lpstr>Задачи:</vt:lpstr>
      <vt:lpstr>Часть, формируемая участниками образовательных отношений Региональная программа «Академия детства»   Азнабаева Ф.Г., Фаизова М.И., Агзамова З.А.</vt:lpstr>
      <vt:lpstr>Сведения о воспитанниках</vt:lpstr>
      <vt:lpstr>Направления работы  Учреждения с семьями обучающихся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Елена Михайлова</cp:lastModifiedBy>
  <cp:revision>3</cp:revision>
  <dcterms:created xsi:type="dcterms:W3CDTF">2023-08-23T12:09:50Z</dcterms:created>
  <dcterms:modified xsi:type="dcterms:W3CDTF">2023-10-31T10:32:33Z</dcterms:modified>
</cp:coreProperties>
</file>